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10287000" cx="18288000"/>
  <p:notesSz cx="10287000" cy="18288000"/>
  <p:embeddedFontLst>
    <p:embeddedFont>
      <p:font typeface="Noto Sans JP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otoSansJP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otoSansJP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b3e529d72_0_9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db3e529d72_0_9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b3e529d72_0_9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db3e529d72_0_9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b3e529d72_0_9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db3e529d72_0_96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b3e529d72_0_5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db3e529d72_0_5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b3e529d72_0_5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b3e529d72_0_5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b3e529d72_0_5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db3e529d72_0_58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b3e529d72_0_3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b3e529d72_0_3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b3e529d72_0_3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b3e529d72_0_34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b3e529d72_0_3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db3e529d72_0_3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3e529d72_0_3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db3e529d72_0_3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3e529d72_0_4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db3e529d72_0_4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b3e529d72_0_3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db3e529d72_0_3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b3e529d72_0_3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db3e529d72_0_3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b3e529d72_0_4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db3e529d72_0_4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b3e529d72_0_4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db3e529d72_0_4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b3e529d72_0_4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db3e529d72_0_4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b3e529d72_0_4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db3e529d72_0_4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b3e529d72_0_4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db3e529d72_0_4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b3e529d72_0_5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db3e529d72_0_5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b3e529d72_0_4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db3e529d72_0_46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b3e529d72_0_5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db3e529d72_0_5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b3e529d72_0_5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db3e529d72_0_5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b3e529d72_0_5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db3e529d72_0_54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b3e529d72_0_7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db3e529d72_0_7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b3e529d72_0_6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db3e529d72_0_6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3e529d72_0_7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db3e529d72_0_7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b3e529d72_0_6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db3e529d72_0_6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b3e529d72_0_6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db3e529d72_0_6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b3e529d72_0_6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db3e529d72_0_6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b3e529d72_0_7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db3e529d72_0_7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b3e529d72_0_7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db3e529d72_0_76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b3e529d72_0_7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db3e529d72_0_7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db3e529d72_0_7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db3e529d72_0_7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b3e529d72_0_7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db3e529d72_0_78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b3e529d72_0_7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db3e529d72_0_7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db3e529d72_0_8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db3e529d72_0_8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b3e529d72_0_9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db3e529d72_0_9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db3e529d72_0_7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db3e529d72_0_7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b3e529d72_0_8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db3e529d72_0_8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b3e529d72_0_8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db3e529d72_0_8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b3e529d72_0_9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db3e529d72_0_9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b3e529d72_0_1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db3e529d72_0_1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56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2.png"/><Relationship Id="rId7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5.png"/><Relationship Id="rId7" Type="http://schemas.openxmlformats.org/officeDocument/2006/relationships/image" Target="../media/image67.png"/><Relationship Id="rId8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4.png"/><Relationship Id="rId7" Type="http://schemas.openxmlformats.org/officeDocument/2006/relationships/image" Target="../media/image85.png"/><Relationship Id="rId8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6.png"/><Relationship Id="rId7" Type="http://schemas.openxmlformats.org/officeDocument/2006/relationships/image" Target="../media/image87.png"/><Relationship Id="rId8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3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8.png"/><Relationship Id="rId7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s://data.seoul.go.kr/dataList/OA-14991/S/1/datasetView.d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hyperlink" Target="https://data.seoul.go.kr/dataList/OA-22166/S/1/datasetView.do" TargetMode="External"/><Relationship Id="rId8" Type="http://schemas.openxmlformats.org/officeDocument/2006/relationships/hyperlink" Target="https://data.seoul.go.kr/dataList/57/S/2/datasetView.d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0" Type="http://schemas.openxmlformats.org/officeDocument/2006/relationships/image" Target="../media/image25.png"/><Relationship Id="rId9" Type="http://schemas.openxmlformats.org/officeDocument/2006/relationships/hyperlink" Target="https://data.seoul.go.kr/dataVisual/seoul/guide.d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hyperlink" Target="https://golmok.seoul.go.kr/main.do" TargetMode="External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1117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540" y="3123439"/>
            <a:ext cx="10896634" cy="25997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625042" y="6030112"/>
            <a:ext cx="1103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EDA 프로젝트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600">
                <a:solidFill>
                  <a:srgbClr val="FFFFFF"/>
                </a:solidFill>
              </a:rPr>
              <a:t> 부동산 급등 및 급락에 영향을 주는 요인 탐색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6054104" y="9433819"/>
            <a:ext cx="2071974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24.04.17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가설 설정과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2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38" name="Google Shape;23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2"/>
            <p:cNvSpPr txBox="1"/>
            <p:nvPr/>
          </p:nvSpPr>
          <p:spPr>
            <a:xfrm>
              <a:off x="8730319" y="416810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3200">
                  <a:solidFill>
                    <a:srgbClr val="A4A0F9"/>
                  </a:solidFill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2"/>
          <p:cNvSpPr txBox="1"/>
          <p:nvPr/>
        </p:nvSpPr>
        <p:spPr>
          <a:xfrm>
            <a:off x="15371429" y="9489759"/>
            <a:ext cx="27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402302" y="747611"/>
            <a:ext cx="928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가설 설정과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02301" y="150834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3"/>
          <p:cNvGrpSpPr/>
          <p:nvPr/>
        </p:nvGrpSpPr>
        <p:grpSpPr>
          <a:xfrm>
            <a:off x="1214512" y="2537116"/>
            <a:ext cx="15634279" cy="2239305"/>
            <a:chOff x="1089762" y="2869048"/>
            <a:chExt cx="16106190" cy="2421655"/>
          </a:xfrm>
        </p:grpSpPr>
        <p:pic>
          <p:nvPicPr>
            <p:cNvPr id="252" name="Google Shape;252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내국인</a:t>
              </a:r>
              <a:r>
                <a:rPr i="1" lang="en-US" sz="2000">
                  <a:solidFill>
                    <a:srgbClr val="9E9E9E"/>
                  </a:solidFill>
                </a:rPr>
                <a:t>의 총소득금액이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" name="Google Shape;254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55" name="Google Shape;255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7" name="Google Shape;257;p23"/>
          <p:cNvGrpSpPr/>
          <p:nvPr/>
        </p:nvGrpSpPr>
        <p:grpSpPr>
          <a:xfrm>
            <a:off x="1215617" y="4910560"/>
            <a:ext cx="15634279" cy="2239305"/>
            <a:chOff x="1089762" y="2869048"/>
            <a:chExt cx="16106190" cy="2421655"/>
          </a:xfrm>
        </p:grpSpPr>
        <p:pic>
          <p:nvPicPr>
            <p:cNvPr id="258" name="Google Shape;258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인구의 실업률이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61" name="Google Shape;261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" name="Google Shape;262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3" name="Google Shape;263;p23"/>
          <p:cNvGrpSpPr/>
          <p:nvPr/>
        </p:nvGrpSpPr>
        <p:grpSpPr>
          <a:xfrm>
            <a:off x="1214512" y="7284005"/>
            <a:ext cx="15634279" cy="2239305"/>
            <a:chOff x="1089762" y="2869048"/>
            <a:chExt cx="16106190" cy="2421655"/>
          </a:xfrm>
        </p:grpSpPr>
        <p:pic>
          <p:nvPicPr>
            <p:cNvPr id="264" name="Google Shape;26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9762" y="2869048"/>
              <a:ext cx="16106190" cy="2421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3"/>
            <p:cNvSpPr txBox="1"/>
            <p:nvPr/>
          </p:nvSpPr>
          <p:spPr>
            <a:xfrm>
              <a:off x="4320027" y="4121649"/>
              <a:ext cx="9645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9E9E9E"/>
                  </a:solidFill>
                </a:rPr>
                <a:t>서울 연령</a:t>
              </a:r>
              <a:r>
                <a:rPr i="1" lang="en-US" sz="2000">
                  <a:solidFill>
                    <a:srgbClr val="9E9E9E"/>
                  </a:solidFill>
                </a:rPr>
                <a:t>별 생활인구가</a:t>
              </a:r>
              <a:r>
                <a:rPr i="1" lang="en-US" sz="2000">
                  <a:solidFill>
                    <a:srgbClr val="9E9E9E"/>
                  </a:solidFill>
                </a:rPr>
                <a:t> 아파트 가격에 영향을 준다.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23"/>
            <p:cNvGrpSpPr/>
            <p:nvPr/>
          </p:nvGrpSpPr>
          <p:grpSpPr>
            <a:xfrm>
              <a:off x="8026375" y="3585266"/>
              <a:ext cx="2095200" cy="495096"/>
              <a:chOff x="8026375" y="3585266"/>
              <a:chExt cx="2095200" cy="495096"/>
            </a:xfrm>
          </p:grpSpPr>
          <p:pic>
            <p:nvPicPr>
              <p:cNvPr id="267" name="Google Shape;267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40600" y="3585266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23"/>
              <p:cNvSpPr txBox="1"/>
              <p:nvPr/>
            </p:nvSpPr>
            <p:spPr>
              <a:xfrm>
                <a:off x="8026375" y="3621364"/>
                <a:ext cx="2095200" cy="43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AABB"/>
                    </a:solidFill>
                  </a:rPr>
                  <a:t>가설 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EDA를 통한 비지니스 개선 전략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386174" y="4078360"/>
            <a:ext cx="1513366" cy="793899"/>
            <a:chOff x="8386174" y="4078360"/>
            <a:chExt cx="1513366" cy="793899"/>
          </a:xfrm>
        </p:grpSpPr>
        <p:pic>
          <p:nvPicPr>
            <p:cNvPr id="277" name="Google Shape;27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4"/>
            <p:cNvSpPr txBox="1"/>
            <p:nvPr/>
          </p:nvSpPr>
          <p:spPr>
            <a:xfrm>
              <a:off x="8730319" y="4168107"/>
              <a:ext cx="872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en-US" sz="3200">
                  <a:solidFill>
                    <a:srgbClr val="A4A0F9"/>
                  </a:solidFill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4"/>
          <p:cNvSpPr txBox="1"/>
          <p:nvPr/>
        </p:nvSpPr>
        <p:spPr>
          <a:xfrm>
            <a:off x="15371429" y="9489759"/>
            <a:ext cx="27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</a:t>
            </a:r>
            <a:r>
              <a:rPr lang="en-US" sz="4800">
                <a:solidFill>
                  <a:srgbClr val="FFAABB"/>
                </a:solidFill>
              </a:rPr>
              <a:t>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578500"/>
            <a:ext cx="6399401" cy="37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300" y="4757675"/>
            <a:ext cx="5909500" cy="34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49250" y="6791275"/>
            <a:ext cx="4862950" cy="2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324" y="2497575"/>
            <a:ext cx="10677376" cy="7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아파트 가격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289" y="2497575"/>
            <a:ext cx="7523610" cy="75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425" y="4591050"/>
            <a:ext cx="11676375" cy="51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0" y="2497575"/>
            <a:ext cx="5382601" cy="2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3219447"/>
            <a:ext cx="7772401" cy="5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5950" y="3219450"/>
            <a:ext cx="7500325" cy="5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3600" y="3288000"/>
            <a:ext cx="7283922" cy="5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051" y="3288000"/>
            <a:ext cx="7705134" cy="5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5825" y="3264475"/>
            <a:ext cx="7316483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350" y="3257550"/>
            <a:ext cx="7674826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19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4"/>
          <p:cNvGrpSpPr/>
          <p:nvPr/>
        </p:nvGrpSpPr>
        <p:grpSpPr>
          <a:xfrm>
            <a:off x="2337949" y="1776169"/>
            <a:ext cx="18557717" cy="6865840"/>
            <a:chOff x="2337960" y="2109695"/>
            <a:chExt cx="18557717" cy="6116561"/>
          </a:xfrm>
        </p:grpSpPr>
        <p:pic>
          <p:nvPicPr>
            <p:cNvPr id="99" name="Google Shape;9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37960" y="2109695"/>
              <a:ext cx="13609794" cy="6116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4"/>
            <p:cNvSpPr txBox="1"/>
            <p:nvPr/>
          </p:nvSpPr>
          <p:spPr>
            <a:xfrm>
              <a:off x="2393253" y="2411365"/>
              <a:ext cx="20748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" name="Google Shape;10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993916" y="5252499"/>
              <a:ext cx="5261894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" name="Google Shape;102;p14"/>
            <p:cNvGrpSpPr/>
            <p:nvPr/>
          </p:nvGrpSpPr>
          <p:grpSpPr>
            <a:xfrm>
              <a:off x="5127351" y="2471240"/>
              <a:ext cx="15768326" cy="5292391"/>
              <a:chOff x="5127351" y="2471240"/>
              <a:chExt cx="15768326" cy="5292391"/>
            </a:xfrm>
          </p:grpSpPr>
          <p:sp>
            <p:nvSpPr>
              <p:cNvPr id="103" name="Google Shape;103;p14"/>
              <p:cNvSpPr txBox="1"/>
              <p:nvPr/>
            </p:nvSpPr>
            <p:spPr>
              <a:xfrm>
                <a:off x="5127351" y="2471240"/>
                <a:ext cx="43218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팀원 소개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 txBox="1"/>
              <p:nvPr/>
            </p:nvSpPr>
            <p:spPr>
              <a:xfrm>
                <a:off x="5127376" y="3400850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프로젝트 </a:t>
                </a:r>
                <a:r>
                  <a:rPr lang="en-US" sz="3600">
                    <a:solidFill>
                      <a:srgbClr val="FFFFFF"/>
                    </a:solidFill>
                  </a:rPr>
                  <a:t>소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주제</a:t>
                </a:r>
                <a:endParaRPr sz="3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Google Shape;105;p14"/>
              <p:cNvSpPr txBox="1"/>
              <p:nvPr/>
            </p:nvSpPr>
            <p:spPr>
              <a:xfrm>
                <a:off x="5127377" y="4330449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r>
                  <a:rPr lang="en-US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>
                    <a:solidFill>
                      <a:srgbClr val="FFFFFF"/>
                    </a:solidFill>
                  </a:rPr>
                  <a:t>데이터 설명</a:t>
                </a:r>
                <a:endParaRPr sz="3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Google Shape;106;p14"/>
              <p:cNvSpPr txBox="1"/>
              <p:nvPr/>
            </p:nvSpPr>
            <p:spPr>
              <a:xfrm>
                <a:off x="5127376" y="7187631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3600">
                    <a:solidFill>
                      <a:srgbClr val="A4A0F9"/>
                    </a:solidFill>
                  </a:rPr>
                  <a:t>6</a:t>
                </a: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  <a:r>
                  <a:rPr lang="en-US" sz="3600">
                    <a:solidFill>
                      <a:srgbClr val="FFFFFF"/>
                    </a:solidFill>
                  </a:rPr>
                  <a:t>결과 및 인사이트 공유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5127376" y="5257355"/>
                <a:ext cx="157683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04. </a:t>
                </a:r>
                <a:r>
                  <a:rPr lang="en-US" sz="3600">
                    <a:solidFill>
                      <a:srgbClr val="FFFFFF"/>
                    </a:solidFill>
                  </a:rPr>
                  <a:t>가설 설정과 배경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" name="Google Shape;108;p14"/>
          <p:cNvSpPr txBox="1"/>
          <p:nvPr/>
        </p:nvSpPr>
        <p:spPr>
          <a:xfrm>
            <a:off x="5127376" y="6355918"/>
            <a:ext cx="1576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600">
                <a:solidFill>
                  <a:srgbClr val="A4A0F9"/>
                </a:solidFill>
              </a:rPr>
              <a:t>5</a:t>
            </a:r>
            <a:r>
              <a:rPr lang="en-US" sz="36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600">
                <a:solidFill>
                  <a:srgbClr val="FFFFFF"/>
                </a:solidFill>
              </a:rPr>
              <a:t>EDA를 통한 비지니스 개선 전략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423" y="4591045"/>
            <a:ext cx="11676375" cy="51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0" y="2497587"/>
            <a:ext cx="5382553" cy="2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750" y="3111608"/>
            <a:ext cx="7509226" cy="5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2710" y="3111600"/>
            <a:ext cx="7133515" cy="5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541" y="3278322"/>
            <a:ext cx="7741804" cy="58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8949" y="3278326"/>
            <a:ext cx="7372551" cy="58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4900" y="3213875"/>
            <a:ext cx="7582450" cy="5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29754" y="3213872"/>
            <a:ext cx="7263593" cy="57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733075"/>
            <a:ext cx="7054000" cy="4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8625" y="3386649"/>
            <a:ext cx="9622175" cy="52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37"/>
          <p:cNvGrpSpPr/>
          <p:nvPr/>
        </p:nvGrpSpPr>
        <p:grpSpPr>
          <a:xfrm>
            <a:off x="414739" y="3207995"/>
            <a:ext cx="8047803" cy="6050580"/>
            <a:chOff x="414739" y="3207995"/>
            <a:chExt cx="8047803" cy="6050580"/>
          </a:xfrm>
        </p:grpSpPr>
        <p:pic>
          <p:nvPicPr>
            <p:cNvPr id="434" name="Google Shape;434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3500825"/>
              <a:ext cx="7505700" cy="575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5" name="Google Shape;435;p37"/>
            <p:cNvGrpSpPr/>
            <p:nvPr/>
          </p:nvGrpSpPr>
          <p:grpSpPr>
            <a:xfrm>
              <a:off x="414739" y="3207994"/>
              <a:ext cx="8047803" cy="632510"/>
              <a:chOff x="836651" y="5677607"/>
              <a:chExt cx="8047803" cy="632510"/>
            </a:xfrm>
          </p:grpSpPr>
          <p:pic>
            <p:nvPicPr>
              <p:cNvPr id="436" name="Google Shape;436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6651" y="5691429"/>
                <a:ext cx="8047803" cy="618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Google Shape;437;p37"/>
              <p:cNvSpPr txBox="1"/>
              <p:nvPr/>
            </p:nvSpPr>
            <p:spPr>
              <a:xfrm>
                <a:off x="1446422" y="5677607"/>
                <a:ext cx="6828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rgbClr val="FFFFFF"/>
                    </a:solidFill>
                  </a:rPr>
                  <a:t>소득구간코드 10인 행정동</a:t>
                </a:r>
                <a:endParaRPr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" name="Google Shape;438;p37"/>
            <p:cNvSpPr txBox="1"/>
            <p:nvPr/>
          </p:nvSpPr>
          <p:spPr>
            <a:xfrm>
              <a:off x="1002909" y="6102657"/>
              <a:ext cx="687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9E9E9E"/>
                  </a:solidFill>
                </a:rPr>
                <a:t>‘</a:t>
              </a:r>
              <a:r>
                <a:rPr lang="en-US" sz="3000">
                  <a:solidFill>
                    <a:srgbClr val="9E9E9E"/>
                  </a:solidFill>
                </a:rPr>
                <a:t>대치1동’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37"/>
          <p:cNvGrpSpPr/>
          <p:nvPr/>
        </p:nvGrpSpPr>
        <p:grpSpPr>
          <a:xfrm>
            <a:off x="9602989" y="3207995"/>
            <a:ext cx="8047803" cy="6050580"/>
            <a:chOff x="414739" y="3207995"/>
            <a:chExt cx="8047803" cy="6050580"/>
          </a:xfrm>
        </p:grpSpPr>
        <p:pic>
          <p:nvPicPr>
            <p:cNvPr id="440" name="Google Shape;440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3500825"/>
              <a:ext cx="7505700" cy="575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1" name="Google Shape;441;p37"/>
            <p:cNvGrpSpPr/>
            <p:nvPr/>
          </p:nvGrpSpPr>
          <p:grpSpPr>
            <a:xfrm>
              <a:off x="414739" y="3207994"/>
              <a:ext cx="8047803" cy="632510"/>
              <a:chOff x="836651" y="5677607"/>
              <a:chExt cx="8047803" cy="632510"/>
            </a:xfrm>
          </p:grpSpPr>
          <p:pic>
            <p:nvPicPr>
              <p:cNvPr id="442" name="Google Shape;442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6651" y="5691429"/>
                <a:ext cx="8047803" cy="618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37"/>
              <p:cNvSpPr txBox="1"/>
              <p:nvPr/>
            </p:nvSpPr>
            <p:spPr>
              <a:xfrm>
                <a:off x="1446422" y="5677607"/>
                <a:ext cx="6828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rgbClr val="FFFFFF"/>
                    </a:solidFill>
                  </a:rPr>
                  <a:t>소득구간코드 5인 행정동</a:t>
                </a:r>
                <a:endParaRPr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37"/>
            <p:cNvSpPr txBox="1"/>
            <p:nvPr/>
          </p:nvSpPr>
          <p:spPr>
            <a:xfrm>
              <a:off x="1002909" y="4656694"/>
              <a:ext cx="6871500" cy="38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100">
                  <a:solidFill>
                    <a:srgbClr val="CCCCCC"/>
                  </a:solidFill>
                  <a:highlight>
                    <a:srgbClr val="1F1F1F"/>
                  </a:highlight>
                </a:rPr>
                <a:t>'면목5동', '인수동', '창3동', '수유3동', '신월3동', '독산2동', '난곡동', '망우3동', '번1동', '수유1동', '독산4동', '미아동', '중화2동', '창신2동', '도봉1동', '신월7동', '장위2동', '가리봉동', '신월1동', '마천2동', '면목2동', '면목본동', '장위1동', '번2동', '방학2동', '면목3?8동', '쌍문1동', '화곡2동', '시흥4동', '서원동', '화곡4동', '응암3동', '중곡3동', '마천1동', '쌍문2동', '창신1동', '신림동', '쌍문3동', '시흥5동', '신원동', '불광2동', '화곡본동', '노량진2동', '신사동', '독산3동', '위례동'</a:t>
              </a:r>
              <a:endParaRPr sz="2100">
                <a:solidFill>
                  <a:srgbClr val="9E9E9E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50" y="3078000"/>
            <a:ext cx="16933025" cy="59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475" y="2747275"/>
            <a:ext cx="12125174" cy="69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17237202" cy="55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</a:t>
            </a:r>
            <a:r>
              <a:rPr lang="en-US" sz="4800">
                <a:solidFill>
                  <a:srgbClr val="FFAABB"/>
                </a:solidFill>
              </a:rPr>
              <a:t>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75" y="3360075"/>
            <a:ext cx="17077848" cy="534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8386174" y="4041629"/>
            <a:ext cx="1513366" cy="846248"/>
            <a:chOff x="8386174" y="4041629"/>
            <a:chExt cx="1513366" cy="846248"/>
          </a:xfrm>
        </p:grpSpPr>
        <p:pic>
          <p:nvPicPr>
            <p:cNvPr id="115" name="Google Shape;11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 txBox="1"/>
            <p:nvPr/>
          </p:nvSpPr>
          <p:spPr>
            <a:xfrm>
              <a:off x="8706556" y="4041629"/>
              <a:ext cx="872609" cy="8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6566020" y="4900312"/>
            <a:ext cx="5153675" cy="1696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700" y="2605150"/>
            <a:ext cx="8020049" cy="71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5" y="3327363"/>
            <a:ext cx="16970850" cy="5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소득과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300" y="2405487"/>
            <a:ext cx="8106319" cy="72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63" y="3543750"/>
            <a:ext cx="16627674" cy="516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</a:t>
            </a:r>
            <a:r>
              <a:rPr lang="en-US" sz="4800">
                <a:solidFill>
                  <a:srgbClr val="FFAABB"/>
                </a:solidFill>
              </a:rPr>
              <a:t>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252" y="2559575"/>
            <a:ext cx="11525898" cy="33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213" y="6151974"/>
            <a:ext cx="11525974" cy="3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5619750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325" y="3429000"/>
            <a:ext cx="5619750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31050" y="3429001"/>
            <a:ext cx="561975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</a:t>
            </a:r>
            <a:r>
              <a:rPr lang="en-US" sz="4800">
                <a:solidFill>
                  <a:srgbClr val="FFAABB"/>
                </a:solidFill>
              </a:rPr>
              <a:t>과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0" y="2497587"/>
            <a:ext cx="7249448" cy="724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실업률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2497574"/>
            <a:ext cx="8077199" cy="7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</a:t>
            </a:r>
            <a:r>
              <a:rPr lang="en-US" sz="4800">
                <a:solidFill>
                  <a:srgbClr val="FFAABB"/>
                </a:solidFill>
              </a:rPr>
              <a:t>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702" y="2497575"/>
            <a:ext cx="9452986" cy="7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89" y="3197550"/>
            <a:ext cx="8122860" cy="6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5650" y="3197560"/>
            <a:ext cx="7814601" cy="60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1261030" y="1781654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C2C2C2"/>
                </a:solidFill>
              </a:rPr>
              <a:t>개발을 통해 세상을 이롭게! 개발자 최윤설입니다.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498797" y="3576238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 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5499044" y="4275333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RecSys, NLP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5498797" y="5232476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부동산, 돈, 맛있는거 먹으러 돌아다니기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499044" y="47539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5498797" y="6194619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컴퓨터공학과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499044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개발자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1890381" y="3576241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소득소비, 실업률, 생활인구, 부동산 가격 데이터 수집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1890381" y="52324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발표자료 작성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1890571" y="4753907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데이터 전처리, EDA, Dash 활용 대시보드 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890397" y="6194619"/>
            <a:ext cx="5623539" cy="6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올라운더 개발자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-US" sz="2100">
                <a:solidFill>
                  <a:srgbClr val="9E9E9E"/>
                </a:solidFill>
              </a:rPr>
              <a:t>AI 관련 지식 함양과 프로젝트를 통한 포트폴리오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25" y="3689102"/>
            <a:ext cx="3174651" cy="31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25" y="3119734"/>
            <a:ext cx="16648726" cy="62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3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497575"/>
            <a:ext cx="5560648" cy="41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6225" y="3829363"/>
            <a:ext cx="5560648" cy="415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90150" y="5594126"/>
            <a:ext cx="5560648" cy="415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4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4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4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465800"/>
            <a:ext cx="5523751" cy="50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675" y="3775499"/>
            <a:ext cx="5523751" cy="504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27049" y="4704199"/>
            <a:ext cx="5523751" cy="50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5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5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50" y="2414000"/>
            <a:ext cx="5431625" cy="437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2950" y="3784268"/>
            <a:ext cx="5431625" cy="437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3349" y="5298790"/>
            <a:ext cx="5431625" cy="437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6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6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00" y="2580100"/>
            <a:ext cx="5358649" cy="54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7226" y="3429000"/>
            <a:ext cx="5358649" cy="542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92151" y="4326154"/>
            <a:ext cx="5358649" cy="542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7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7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 데이터 EDA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3429000"/>
            <a:ext cx="6953248" cy="57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8350" y="3429012"/>
            <a:ext cx="6953248" cy="5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8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8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429000"/>
            <a:ext cx="17237199" cy="54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9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9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</a:t>
            </a:r>
            <a:r>
              <a:rPr lang="en-US" sz="4800">
                <a:solidFill>
                  <a:srgbClr val="FFAABB"/>
                </a:solidFill>
              </a:rPr>
              <a:t>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9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450" y="2654399"/>
            <a:ext cx="7181999" cy="71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0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0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0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2450" y="2736950"/>
            <a:ext cx="7886300" cy="7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1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생활인구와 아파트 가격의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1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1" name="Google Shape;72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375" y="2659250"/>
            <a:ext cx="7061251" cy="70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7951" y="2659250"/>
            <a:ext cx="7410749" cy="70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7"/>
          <p:cNvGrpSpPr/>
          <p:nvPr/>
        </p:nvGrpSpPr>
        <p:grpSpPr>
          <a:xfrm>
            <a:off x="8547112" y="4040769"/>
            <a:ext cx="1513366" cy="851385"/>
            <a:chOff x="8547112" y="4040769"/>
            <a:chExt cx="1513366" cy="851385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47112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7"/>
            <p:cNvSpPr txBox="1"/>
            <p:nvPr/>
          </p:nvSpPr>
          <p:spPr>
            <a:xfrm>
              <a:off x="8867494" y="4040769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7"/>
          <p:cNvSpPr txBox="1"/>
          <p:nvPr/>
        </p:nvSpPr>
        <p:spPr>
          <a:xfrm>
            <a:off x="3678404" y="4856524"/>
            <a:ext cx="1125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주제</a:t>
            </a:r>
            <a:r>
              <a:rPr lang="en-US" sz="6400">
                <a:solidFill>
                  <a:srgbClr val="FFFFFF"/>
                </a:solidFill>
              </a:rPr>
              <a:t> 소개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2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2"/>
          <p:cNvSpPr txBox="1"/>
          <p:nvPr/>
        </p:nvSpPr>
        <p:spPr>
          <a:xfrm>
            <a:off x="402302" y="726838"/>
            <a:ext cx="1316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번외) 소득소비</a:t>
            </a:r>
            <a:r>
              <a:rPr lang="en-US" sz="4800">
                <a:solidFill>
                  <a:srgbClr val="FFAABB"/>
                </a:solidFill>
              </a:rPr>
              <a:t>와 생활인구의 상관관계 분석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2"/>
          <p:cNvSpPr txBox="1"/>
          <p:nvPr/>
        </p:nvSpPr>
        <p:spPr>
          <a:xfrm>
            <a:off x="402301" y="1510510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00" y="3399385"/>
            <a:ext cx="8459207" cy="52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1600" y="3389308"/>
            <a:ext cx="8459200" cy="522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3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3"/>
          <p:cNvGrpSpPr/>
          <p:nvPr/>
        </p:nvGrpSpPr>
        <p:grpSpPr>
          <a:xfrm>
            <a:off x="3843286" y="4048969"/>
            <a:ext cx="10599143" cy="2443787"/>
            <a:chOff x="3843286" y="4048969"/>
            <a:chExt cx="10599143" cy="2443787"/>
          </a:xfrm>
        </p:grpSpPr>
        <p:sp>
          <p:nvSpPr>
            <p:cNvPr id="742" name="Google Shape;742;p63"/>
            <p:cNvSpPr txBox="1"/>
            <p:nvPr/>
          </p:nvSpPr>
          <p:spPr>
            <a:xfrm>
              <a:off x="3843286" y="4788863"/>
              <a:ext cx="10599143" cy="17038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결과 및 인사이트 공유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3" name="Google Shape;743;p63"/>
            <p:cNvGrpSpPr/>
            <p:nvPr/>
          </p:nvGrpSpPr>
          <p:grpSpPr>
            <a:xfrm>
              <a:off x="8386174" y="4048969"/>
              <a:ext cx="1513366" cy="851385"/>
              <a:chOff x="8386174" y="4048969"/>
              <a:chExt cx="1513366" cy="851385"/>
            </a:xfrm>
          </p:grpSpPr>
          <p:pic>
            <p:nvPicPr>
              <p:cNvPr id="744" name="Google Shape;744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7836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5" name="Google Shape;745;p63"/>
              <p:cNvSpPr txBox="1"/>
              <p:nvPr/>
            </p:nvSpPr>
            <p:spPr>
              <a:xfrm>
                <a:off x="8706556" y="4048969"/>
                <a:ext cx="872609" cy="851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4"/>
          <p:cNvSpPr txBox="1"/>
          <p:nvPr/>
        </p:nvSpPr>
        <p:spPr>
          <a:xfrm>
            <a:off x="387302" y="450925"/>
            <a:ext cx="15583927" cy="1282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프로젝트 인사이트 공유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4"/>
          <p:cNvSpPr txBox="1"/>
          <p:nvPr/>
        </p:nvSpPr>
        <p:spPr>
          <a:xfrm>
            <a:off x="402301" y="1510509"/>
            <a:ext cx="151334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6" name="Google Shape;756;p64"/>
          <p:cNvGrpSpPr/>
          <p:nvPr/>
        </p:nvGrpSpPr>
        <p:grpSpPr>
          <a:xfrm>
            <a:off x="3950529" y="2930912"/>
            <a:ext cx="10163345" cy="3438145"/>
            <a:chOff x="3950529" y="2930912"/>
            <a:chExt cx="10163345" cy="3438145"/>
          </a:xfrm>
        </p:grpSpPr>
        <p:grpSp>
          <p:nvGrpSpPr>
            <p:cNvPr id="757" name="Google Shape;757;p64"/>
            <p:cNvGrpSpPr/>
            <p:nvPr/>
          </p:nvGrpSpPr>
          <p:grpSpPr>
            <a:xfrm>
              <a:off x="6668667" y="3147774"/>
              <a:ext cx="353819" cy="353819"/>
              <a:chOff x="6668667" y="3147774"/>
              <a:chExt cx="353819" cy="353819"/>
            </a:xfrm>
          </p:grpSpPr>
          <p:pic>
            <p:nvPicPr>
              <p:cNvPr id="758" name="Google Shape;758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668667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9" name="Google Shape;759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53223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0" name="Google Shape;760;p64"/>
            <p:cNvSpPr txBox="1"/>
            <p:nvPr/>
          </p:nvSpPr>
          <p:spPr>
            <a:xfrm>
              <a:off x="4150249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64"/>
            <p:cNvGrpSpPr/>
            <p:nvPr/>
          </p:nvGrpSpPr>
          <p:grpSpPr>
            <a:xfrm>
              <a:off x="10116611" y="3147774"/>
              <a:ext cx="353819" cy="353819"/>
              <a:chOff x="10116611" y="3147774"/>
              <a:chExt cx="353819" cy="353819"/>
            </a:xfrm>
          </p:grpSpPr>
          <p:pic>
            <p:nvPicPr>
              <p:cNvPr id="762" name="Google Shape;762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116611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01166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4" name="Google Shape;764;p64"/>
            <p:cNvSpPr txBox="1"/>
            <p:nvPr/>
          </p:nvSpPr>
          <p:spPr>
            <a:xfrm>
              <a:off x="7598192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64"/>
            <p:cNvGrpSpPr/>
            <p:nvPr/>
          </p:nvGrpSpPr>
          <p:grpSpPr>
            <a:xfrm>
              <a:off x="13564554" y="3147774"/>
              <a:ext cx="353819" cy="353819"/>
              <a:chOff x="13564554" y="3147774"/>
              <a:chExt cx="353819" cy="353819"/>
            </a:xfrm>
          </p:grpSpPr>
          <p:pic>
            <p:nvPicPr>
              <p:cNvPr id="766" name="Google Shape;766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564554" y="3147774"/>
                <a:ext cx="353819" cy="353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7" name="Google Shape;767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649110" y="3233992"/>
                <a:ext cx="184709" cy="181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8" name="Google Shape;768;p64"/>
            <p:cNvSpPr txBox="1"/>
            <p:nvPr/>
          </p:nvSpPr>
          <p:spPr>
            <a:xfrm>
              <a:off x="11046106" y="3070121"/>
              <a:ext cx="1188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B71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9" name="Google Shape;769;p64"/>
            <p:cNvGrpSpPr/>
            <p:nvPr/>
          </p:nvGrpSpPr>
          <p:grpSpPr>
            <a:xfrm>
              <a:off x="3950529" y="2930912"/>
              <a:ext cx="10163345" cy="3438145"/>
              <a:chOff x="3950529" y="2930912"/>
              <a:chExt cx="10163345" cy="3438145"/>
            </a:xfrm>
          </p:grpSpPr>
          <p:sp>
            <p:nvSpPr>
              <p:cNvPr id="770" name="Google Shape;770;p64"/>
              <p:cNvSpPr txBox="1"/>
              <p:nvPr/>
            </p:nvSpPr>
            <p:spPr>
              <a:xfrm>
                <a:off x="4150249" y="3288187"/>
                <a:ext cx="26223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20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인사이트 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1" name="Google Shape;771;p64"/>
              <p:cNvGrpSpPr/>
              <p:nvPr/>
            </p:nvGrpSpPr>
            <p:grpSpPr>
              <a:xfrm>
                <a:off x="3950529" y="2930912"/>
                <a:ext cx="4398520" cy="3438145"/>
                <a:chOff x="3950529" y="2930912"/>
                <a:chExt cx="4398520" cy="3438145"/>
              </a:xfrm>
            </p:grpSpPr>
            <p:pic>
              <p:nvPicPr>
                <p:cNvPr id="772" name="Google Shape;772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950529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3" name="Google Shape;773;p64"/>
                <p:cNvSpPr txBox="1"/>
                <p:nvPr/>
              </p:nvSpPr>
              <p:spPr>
                <a:xfrm>
                  <a:off x="4150249" y="4196756"/>
                  <a:ext cx="4198800" cy="160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소득소비 데이터에 대한 EDA 및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아파트 가격과의 상관관계분석을 통해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행정동과 자치구별 총소득금액 차이와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소비항목의 비중을 파악할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또한, 소득수준이 커질수록 가치평가가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더 높은 아파트를 소유하는 경향을</a:t>
                  </a:r>
                  <a:endParaRPr i="1">
                    <a:solidFill>
                      <a:srgbClr val="9E9E9E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>
                      <a:solidFill>
                        <a:srgbClr val="9E9E9E"/>
                      </a:solidFill>
                    </a:rPr>
                    <a:t> 알 수 있었습니다.</a:t>
                  </a:r>
                  <a:endParaRPr i="1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774" name="Google Shape;774;p64"/>
              <p:cNvGrpSpPr/>
              <p:nvPr/>
            </p:nvGrpSpPr>
            <p:grpSpPr>
              <a:xfrm>
                <a:off x="7398472" y="2930912"/>
                <a:ext cx="3267459" cy="3438145"/>
                <a:chOff x="7398472" y="2930912"/>
                <a:chExt cx="3267459" cy="3438145"/>
              </a:xfrm>
            </p:grpSpPr>
            <p:pic>
              <p:nvPicPr>
                <p:cNvPr id="775" name="Google Shape;775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98472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6" name="Google Shape;776;p64"/>
                <p:cNvSpPr txBox="1"/>
                <p:nvPr/>
              </p:nvSpPr>
              <p:spPr>
                <a:xfrm>
                  <a:off x="7598192" y="3288187"/>
                  <a:ext cx="26223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2000">
                      <a:solidFill>
                        <a:srgbClr val="A4A0F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인사이트 2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7" name="Google Shape;777;p64"/>
              <p:cNvSpPr txBox="1"/>
              <p:nvPr/>
            </p:nvSpPr>
            <p:spPr>
              <a:xfrm>
                <a:off x="7598192" y="4141730"/>
                <a:ext cx="4198800" cy="18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실업률 데이터에 대한 EDA 및 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아파트 가격과의 상관관계분석을 통해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비/경제활동인구에 대한 전체적인 추이는 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큰 변동은 없었으나 COVID-19로 영향을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받았던 것을 확인할 수 있었습니다.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또한, 비경제활동인구에 대한 여성이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아직 남성보다 많지만 감소 중인 것을</a:t>
                </a:r>
                <a:endParaRPr i="1">
                  <a:solidFill>
                    <a:srgbClr val="9E9E9E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>
                    <a:solidFill>
                      <a:srgbClr val="9E9E9E"/>
                    </a:solidFill>
                  </a:rPr>
                  <a:t>파악할 수 있었습니다. </a:t>
                </a:r>
                <a:endParaRPr i="1">
                  <a:solidFill>
                    <a:srgbClr val="9E9E9E"/>
                  </a:solidFill>
                </a:endParaRPr>
              </a:p>
            </p:txBody>
          </p:sp>
          <p:grpSp>
            <p:nvGrpSpPr>
              <p:cNvPr id="778" name="Google Shape;778;p64"/>
              <p:cNvGrpSpPr/>
              <p:nvPr/>
            </p:nvGrpSpPr>
            <p:grpSpPr>
              <a:xfrm>
                <a:off x="10846415" y="2930912"/>
                <a:ext cx="3267459" cy="3438145"/>
                <a:chOff x="10846415" y="2930912"/>
                <a:chExt cx="3267459" cy="3438145"/>
              </a:xfrm>
            </p:grpSpPr>
            <p:pic>
              <p:nvPicPr>
                <p:cNvPr id="779" name="Google Shape;779;p6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10846415" y="2930912"/>
                  <a:ext cx="3267459" cy="3438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0" name="Google Shape;780;p64"/>
                <p:cNvSpPr txBox="1"/>
                <p:nvPr/>
              </p:nvSpPr>
              <p:spPr>
                <a:xfrm>
                  <a:off x="11046106" y="3288187"/>
                  <a:ext cx="26223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2000">
                      <a:solidFill>
                        <a:srgbClr val="A4A0F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인사이트 3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64"/>
                <p:cNvSpPr txBox="1"/>
                <p:nvPr/>
              </p:nvSpPr>
              <p:spPr>
                <a:xfrm>
                  <a:off x="11046106" y="4141730"/>
                  <a:ext cx="2349000" cy="3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 sz="1400">
                      <a:solidFill>
                        <a:srgbClr val="9E9E9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인사이트 3 상세 내용 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5"/>
          <p:cNvSpPr txBox="1"/>
          <p:nvPr/>
        </p:nvSpPr>
        <p:spPr>
          <a:xfrm>
            <a:off x="1179333" y="3305908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555" y="186569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5"/>
          <p:cNvSpPr txBox="1"/>
          <p:nvPr/>
        </p:nvSpPr>
        <p:spPr>
          <a:xfrm>
            <a:off x="1179324" y="3044370"/>
            <a:ext cx="10235968" cy="65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5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387302" y="454636"/>
            <a:ext cx="9282411" cy="1272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프로젝트 소개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402301" y="1508347"/>
            <a:ext cx="15133463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0077575" y="6641513"/>
            <a:ext cx="7410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AABB"/>
                </a:solidFill>
              </a:rPr>
              <a:t>주제와 데이터 선정 이유</a:t>
            </a:r>
            <a:endParaRPr i="1" sz="1800">
              <a:solidFill>
                <a:srgbClr val="FFAAB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9E9E9E"/>
                </a:solidFill>
              </a:rPr>
              <a:t>평소 부동산에 관심이 있어 임장 다닌 경험 있으며 소득소비, 실업률, 생활인구 요소가 서로 유기적으로 아파트 가격에 영향을 주지 않을까란 생각에 선택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9484630" y="5656443"/>
            <a:ext cx="8047804" cy="653674"/>
            <a:chOff x="9484630" y="5656443"/>
            <a:chExt cx="8047804" cy="653674"/>
          </a:xfrm>
        </p:grpSpPr>
        <p:pic>
          <p:nvPicPr>
            <p:cNvPr id="162" name="Google Shape;16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84630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8"/>
            <p:cNvSpPr txBox="1"/>
            <p:nvPr/>
          </p:nvSpPr>
          <p:spPr>
            <a:xfrm>
              <a:off x="10094367" y="5656443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8"/>
          <p:cNvSpPr txBox="1"/>
          <p:nvPr/>
        </p:nvSpPr>
        <p:spPr>
          <a:xfrm>
            <a:off x="1540451" y="6581150"/>
            <a:ext cx="73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AABB"/>
                </a:solidFill>
              </a:rPr>
              <a:t>소주제</a:t>
            </a:r>
            <a:endParaRPr i="1" sz="1800">
              <a:solidFill>
                <a:srgbClr val="FFAA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AAB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9E9E9E"/>
                </a:solidFill>
              </a:rPr>
              <a:t>하기 3가지 요인이 서울 아파트 가격에 미치는 영향 파악</a:t>
            </a:r>
            <a:endParaRPr i="1" sz="1800">
              <a:solidFill>
                <a:srgbClr val="9E9E9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소득소비</a:t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실업률</a:t>
            </a:r>
            <a:endParaRPr i="1" sz="1800">
              <a:solidFill>
                <a:srgbClr val="9E9E9E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i="1" lang="en-US" sz="1800">
                <a:solidFill>
                  <a:srgbClr val="9E9E9E"/>
                </a:solidFill>
              </a:rPr>
              <a:t>생활인구</a:t>
            </a:r>
            <a:endParaRPr i="1" sz="1800">
              <a:solidFill>
                <a:srgbClr val="9E9E9E"/>
              </a:solidFill>
            </a:endParaRPr>
          </a:p>
        </p:txBody>
      </p:sp>
      <p:grpSp>
        <p:nvGrpSpPr>
          <p:cNvPr id="165" name="Google Shape;165;p18"/>
          <p:cNvGrpSpPr/>
          <p:nvPr/>
        </p:nvGrpSpPr>
        <p:grpSpPr>
          <a:xfrm>
            <a:off x="836651" y="5677607"/>
            <a:ext cx="8047804" cy="645000"/>
            <a:chOff x="836651" y="5677607"/>
            <a:chExt cx="8047804" cy="645000"/>
          </a:xfrm>
        </p:grpSpPr>
        <p:pic>
          <p:nvPicPr>
            <p:cNvPr id="166" name="Google Shape;16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6651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8"/>
            <p:cNvSpPr txBox="1"/>
            <p:nvPr/>
          </p:nvSpPr>
          <p:spPr>
            <a:xfrm>
              <a:off x="1446422" y="5677607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9762" y="2869048"/>
            <a:ext cx="16106189" cy="242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4320027" y="4121649"/>
            <a:ext cx="96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9E9E9E"/>
                </a:solidFill>
              </a:rPr>
              <a:t>서울 아파트 급등 및 급락에 영향을 주는 요인 탐색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8026375" y="3562577"/>
            <a:ext cx="2095200" cy="540600"/>
            <a:chOff x="8026375" y="3562577"/>
            <a:chExt cx="2095200" cy="540600"/>
          </a:xfrm>
        </p:grpSpPr>
        <p:pic>
          <p:nvPicPr>
            <p:cNvPr id="171" name="Google Shape;171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40600" y="3585266"/>
              <a:ext cx="1466789" cy="495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8"/>
            <p:cNvSpPr txBox="1"/>
            <p:nvPr/>
          </p:nvSpPr>
          <p:spPr>
            <a:xfrm>
              <a:off x="8026375" y="3562577"/>
              <a:ext cx="20952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AABB"/>
                  </a:solidFill>
                  <a:latin typeface="Arial"/>
                  <a:ea typeface="Arial"/>
                  <a:cs typeface="Arial"/>
                  <a:sym typeface="Arial"/>
                </a:rPr>
                <a:t>주제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2257413"/>
            <a:ext cx="18285714" cy="80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843286" y="4792752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데이터</a:t>
            </a: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8386174" y="4048969"/>
            <a:ext cx="1513366" cy="851385"/>
            <a:chOff x="8386174" y="4048969"/>
            <a:chExt cx="1513366" cy="851385"/>
          </a:xfrm>
        </p:grpSpPr>
        <p:pic>
          <p:nvPicPr>
            <p:cNvPr id="181" name="Google Shape;18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9"/>
            <p:cNvSpPr txBox="1"/>
            <p:nvPr/>
          </p:nvSpPr>
          <p:spPr>
            <a:xfrm>
              <a:off x="8706556" y="4048969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9"/>
          <p:cNvSpPr txBox="1"/>
          <p:nvPr/>
        </p:nvSpPr>
        <p:spPr>
          <a:xfrm>
            <a:off x="15371429" y="9489759"/>
            <a:ext cx="2742857" cy="3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574200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9327952" y="9747036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413602" y="742538"/>
            <a:ext cx="12162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데이터</a:t>
            </a:r>
            <a:r>
              <a:rPr lang="en-US" sz="4800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13601" y="1508709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20"/>
          <p:cNvGrpSpPr/>
          <p:nvPr/>
        </p:nvGrpSpPr>
        <p:grpSpPr>
          <a:xfrm>
            <a:off x="413609" y="3890623"/>
            <a:ext cx="5477100" cy="4113965"/>
            <a:chOff x="413609" y="3890623"/>
            <a:chExt cx="5477100" cy="4113965"/>
          </a:xfrm>
        </p:grpSpPr>
        <p:grpSp>
          <p:nvGrpSpPr>
            <p:cNvPr id="195" name="Google Shape;195;p20"/>
            <p:cNvGrpSpPr/>
            <p:nvPr/>
          </p:nvGrpSpPr>
          <p:grpSpPr>
            <a:xfrm>
              <a:off x="1741051" y="5848398"/>
              <a:ext cx="2695200" cy="2156190"/>
              <a:chOff x="1443451" y="4034098"/>
              <a:chExt cx="2695200" cy="2156190"/>
            </a:xfrm>
          </p:grpSpPr>
          <p:pic>
            <p:nvPicPr>
              <p:cNvPr id="196" name="Google Shape;196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01.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0"/>
              <p:cNvSpPr txBox="1"/>
              <p:nvPr/>
            </p:nvSpPr>
            <p:spPr>
              <a:xfrm>
                <a:off x="1443451" y="51267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7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소득소비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" name="Google Shape;199;p20"/>
            <p:cNvSpPr txBox="1"/>
            <p:nvPr/>
          </p:nvSpPr>
          <p:spPr>
            <a:xfrm>
              <a:off x="413609" y="3890623"/>
              <a:ext cx="547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공공데이터로, 서울시 행정동 단위 추정 소득 및 소비 정보 제공</a:t>
              </a:r>
              <a:endParaRPr i="1" sz="1200">
                <a:solidFill>
                  <a:srgbClr val="9E9E9E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1년중 4분기에 한번 데이터를 업데이트하여 다음 해 1 ~ 3분기의 값이 동일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5191175" y="3010473"/>
            <a:ext cx="7178700" cy="6151552"/>
            <a:chOff x="5191175" y="3010473"/>
            <a:chExt cx="7178700" cy="6151552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7432926" y="3010473"/>
              <a:ext cx="2695200" cy="2156190"/>
              <a:chOff x="1443451" y="4034098"/>
              <a:chExt cx="2695200" cy="2156190"/>
            </a:xfrm>
          </p:grpSpPr>
          <p:pic>
            <p:nvPicPr>
              <p:cNvPr id="202" name="Google Shape;202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r>
                  <a:rPr lang="en-US" sz="1800">
                    <a:solidFill>
                      <a:srgbClr val="8B71FF"/>
                    </a:solidFill>
                  </a:rPr>
                  <a:t>2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0"/>
              <p:cNvSpPr txBox="1"/>
              <p:nvPr/>
            </p:nvSpPr>
            <p:spPr>
              <a:xfrm>
                <a:off x="1443451" y="51648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8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실업률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20"/>
            <p:cNvSpPr txBox="1"/>
            <p:nvPr/>
          </p:nvSpPr>
          <p:spPr>
            <a:xfrm>
              <a:off x="5191175" y="6114325"/>
              <a:ext cx="71787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경제활동인구 통계데이터로, 서울시 15세 이상 인구중 경제활동인구 현황을 제공하는 지정ㆍ표본 통계</a:t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15세이상인구 : '15세이상인구 중 군인, 전투경찰, 공익근무요원, 형이 확정된 교도소 수감자' 등은 제외됨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경제활동인구 : 만 15세 이상 인구 중 취업자와 실업자를 말함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1" marL="13716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○"/>
              </a:pPr>
              <a:r>
                <a:rPr lang="en-US" sz="1200">
                  <a:solidFill>
                    <a:srgbClr val="888888"/>
                  </a:solidFill>
                </a:rPr>
                <a:t>취업자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조사대상 주간 중 수입을 목적으로 1시간 이상 일한 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자기에게 직접적으로는 이득이나 수입이 오지 않더라도 자기가구에서 경영하는 농장이나 사업체의 수입을 높이는 데 도운 가족종사자로서 주당 18시간이상 일한 자(무급가족종사자)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2" marL="18288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AutoNum type="romanLcPeriod"/>
              </a:pPr>
              <a:r>
                <a:rPr lang="en-US" sz="1200">
                  <a:solidFill>
                    <a:srgbClr val="888888"/>
                  </a:solidFill>
                </a:rPr>
                <a:t>직장 또는 사업체를 가지고 있으나 조사대상 주간 중 일시적인 병, 일기불순, 휴가 또는 연가, 노동쟁의 등의 이유로 일하지 못한 일시휴직자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1" marL="13716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○"/>
              </a:pPr>
              <a:r>
                <a:rPr lang="en-US" sz="1200">
                  <a:solidFill>
                    <a:srgbClr val="888888"/>
                  </a:solidFill>
                </a:rPr>
                <a:t>실업자 : 조사대상주간에 수입 있는 일을 하지 않았고, 지난 4주간 일자리를 찾아 적극적으로 구직활동을 하였던 사람으로서 일자리가 주어지면 즉시 취업이 가능한 사람</a:t>
              </a:r>
              <a:endParaRPr sz="1200">
                <a:solidFill>
                  <a:srgbClr val="888888"/>
                </a:solidFill>
              </a:endParaRPr>
            </a:p>
            <a:p>
              <a:pPr indent="-304800" lvl="0" marL="9144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lang="en-US" sz="1200">
                  <a:solidFill>
                    <a:srgbClr val="888888"/>
                  </a:solidFill>
                </a:rPr>
                <a:t>비경제활동인구 : 조사대상 주간 중 취업자도 실업자도 아닌 만 15세 이상인 자. 즉 집안에서 가사와 육아를 전담하는 가정주부, 학교에 다니는 학생, 일을 할 수 없는 연로자와 심신 장애자, 자발적으로 자선사업이나 종교단체에 관여하는 자 등을 말함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12173709" y="3890636"/>
            <a:ext cx="5477100" cy="4113953"/>
            <a:chOff x="12173709" y="3890636"/>
            <a:chExt cx="5477100" cy="4113953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13564651" y="5848398"/>
              <a:ext cx="2695200" cy="2156190"/>
              <a:chOff x="1443451" y="4034098"/>
              <a:chExt cx="2695200" cy="2156190"/>
            </a:xfrm>
          </p:grpSpPr>
          <p:pic>
            <p:nvPicPr>
              <p:cNvPr id="208" name="Google Shape;208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12955" y="4034098"/>
                <a:ext cx="2156190" cy="2156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9" name="Google Shape;209;p20"/>
              <p:cNvSpPr txBox="1"/>
              <p:nvPr/>
            </p:nvSpPr>
            <p:spPr>
              <a:xfrm>
                <a:off x="1673540" y="4638243"/>
                <a:ext cx="223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8B71FF"/>
                    </a:solidFill>
                  </a:rPr>
                  <a:t>DATA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 0</a:t>
                </a:r>
                <a:r>
                  <a:rPr lang="en-US" sz="1800">
                    <a:solidFill>
                      <a:srgbClr val="8B71FF"/>
                    </a:solidFill>
                  </a:rPr>
                  <a:t>3</a:t>
                </a:r>
                <a:r>
                  <a:rPr lang="en-US" sz="1800">
                    <a:solidFill>
                      <a:srgbClr val="8B71F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0"/>
              <p:cNvSpPr txBox="1"/>
              <p:nvPr/>
            </p:nvSpPr>
            <p:spPr>
              <a:xfrm>
                <a:off x="1443451" y="5126737"/>
                <a:ext cx="2695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 u="sng">
                    <a:solidFill>
                      <a:schemeClr val="hlink"/>
                    </a:solidFill>
                    <a:hlinkClick r:id="rId9"/>
                  </a:rPr>
                  <a:t>🔗</a:t>
                </a:r>
                <a:r>
                  <a:rPr i="1" lang="en-US" sz="1800">
                    <a:solidFill>
                      <a:srgbClr val="9E9E9E"/>
                    </a:solidFill>
                  </a:rPr>
                  <a:t> 생활인구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20"/>
            <p:cNvSpPr txBox="1"/>
            <p:nvPr/>
          </p:nvSpPr>
          <p:spPr>
            <a:xfrm>
              <a:off x="12173709" y="3890636"/>
              <a:ext cx="547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 공공데이터로, 서울시 행정동 단</a:t>
              </a:r>
              <a:r>
                <a:rPr i="1" lang="en-US" sz="1200">
                  <a:solidFill>
                    <a:srgbClr val="9E9E9E"/>
                  </a:solidFill>
                </a:rPr>
                <a:t>위 서울생활인구</a:t>
              </a:r>
              <a:endParaRPr i="1" sz="1200">
                <a:solidFill>
                  <a:srgbClr val="9E9E9E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200">
                <a:solidFill>
                  <a:srgbClr val="9E9E9E"/>
                </a:solidFill>
              </a:endParaRPr>
            </a:p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ts val="1200"/>
                <a:buChar char="●"/>
              </a:pPr>
              <a:r>
                <a:rPr i="1" lang="en-US" sz="1200">
                  <a:solidFill>
                    <a:srgbClr val="9E9E9E"/>
                  </a:solidFill>
                </a:rPr>
                <a:t>서울시</a:t>
              </a:r>
              <a:r>
                <a:rPr i="1" lang="en-US" sz="1200">
                  <a:solidFill>
                    <a:srgbClr val="9E9E9E"/>
                  </a:solidFill>
                </a:rPr>
                <a:t>가 보유한 공공데이터와 통신데이터로 측정한 특정시점에 서울의 특정 지역에 존재하는 모든 인구수 정보</a:t>
              </a:r>
              <a:endParaRPr i="1" sz="1200">
                <a:solidFill>
                  <a:srgbClr val="9E9E9E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9327952" y="9747036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402302" y="790066"/>
            <a:ext cx="928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AABB"/>
                </a:solidFill>
              </a:rPr>
              <a:t>정보공유) </a:t>
            </a:r>
            <a:r>
              <a:rPr lang="en-US" sz="4800">
                <a:solidFill>
                  <a:srgbClr val="FFAABB"/>
                </a:solidFill>
              </a:rPr>
              <a:t>👀</a:t>
            </a:r>
            <a:r>
              <a:rPr lang="en-US" sz="4800">
                <a:solidFill>
                  <a:srgbClr val="FFAABB"/>
                </a:solidFill>
              </a:rPr>
              <a:t> 서울시 제공 분석 서비스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02301" y="153234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Python EDA 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1"/>
          <p:cNvGrpSpPr/>
          <p:nvPr/>
        </p:nvGrpSpPr>
        <p:grpSpPr>
          <a:xfrm>
            <a:off x="482557" y="3238399"/>
            <a:ext cx="7994317" cy="6020177"/>
            <a:chOff x="673850" y="2941100"/>
            <a:chExt cx="8813049" cy="6508300"/>
          </a:xfrm>
        </p:grpSpPr>
        <p:pic>
          <p:nvPicPr>
            <p:cNvPr id="223" name="Google Shape;223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850" y="2941100"/>
              <a:ext cx="8813049" cy="65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1"/>
            <p:cNvSpPr txBox="1"/>
            <p:nvPr/>
          </p:nvSpPr>
          <p:spPr>
            <a:xfrm>
              <a:off x="1292775" y="3429000"/>
              <a:ext cx="75753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chemeClr val="hlink"/>
                  </a:solidFill>
                  <a:hlinkClick r:id="rId7"/>
                </a:rPr>
                <a:t>🔗</a:t>
              </a:r>
              <a:r>
                <a:rPr lang="en-US" sz="3000">
                  <a:solidFill>
                    <a:srgbClr val="9E9E9E"/>
                  </a:solidFill>
                </a:rPr>
                <a:t> 서울시 상권분석 서비스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2775" y="4484150"/>
              <a:ext cx="7575199" cy="4379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21"/>
          <p:cNvGrpSpPr/>
          <p:nvPr/>
        </p:nvGrpSpPr>
        <p:grpSpPr>
          <a:xfrm>
            <a:off x="9656482" y="3238399"/>
            <a:ext cx="7994317" cy="6020177"/>
            <a:chOff x="673850" y="2941100"/>
            <a:chExt cx="8813049" cy="6508300"/>
          </a:xfrm>
        </p:grpSpPr>
        <p:pic>
          <p:nvPicPr>
            <p:cNvPr id="227" name="Google Shape;227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850" y="2941100"/>
              <a:ext cx="8813049" cy="65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1"/>
            <p:cNvSpPr txBox="1"/>
            <p:nvPr/>
          </p:nvSpPr>
          <p:spPr>
            <a:xfrm>
              <a:off x="1292775" y="3429000"/>
              <a:ext cx="75753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u="sng">
                  <a:solidFill>
                    <a:schemeClr val="hlink"/>
                  </a:solidFill>
                  <a:hlinkClick r:id="rId9"/>
                </a:rPr>
                <a:t>🔗</a:t>
              </a:r>
              <a:r>
                <a:rPr lang="en-US" sz="3000">
                  <a:solidFill>
                    <a:srgbClr val="9E9E9E"/>
                  </a:solidFill>
                </a:rPr>
                <a:t> </a:t>
              </a:r>
              <a:r>
                <a:rPr lang="en-US" sz="3000">
                  <a:solidFill>
                    <a:srgbClr val="9E9E9E"/>
                  </a:solidFill>
                </a:rPr>
                <a:t>서울 실시</a:t>
              </a:r>
              <a:r>
                <a:rPr lang="en-US" sz="3000">
                  <a:solidFill>
                    <a:srgbClr val="9E9E9E"/>
                  </a:solidFill>
                </a:rPr>
                <a:t>간 도시 데이터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52513" y="4625750"/>
            <a:ext cx="6860875" cy="40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